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sldIdLst>
    <p:sldId id="256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5143500" type="screen16x9"/>
  <p:notesSz cx="6858000" cy="9144000"/>
  <p:embeddedFontLst>
    <p:embeddedFont>
      <p:font typeface="Exo 2" panose="020B0604020202020204" charset="0"/>
      <p:regular r:id="rId25"/>
      <p:bold r:id="rId26"/>
      <p:italic r:id="rId27"/>
      <p:boldItalic r:id="rId28"/>
    </p:embeddedFont>
    <p:embeddedFont>
      <p:font typeface="Fira Sans Extra Condensed Medium" panose="020B0604020202020204" charset="0"/>
      <p:regular r:id="rId29"/>
      <p:bold r:id="rId30"/>
      <p:italic r:id="rId31"/>
      <p:boldItalic r:id="rId32"/>
    </p:embeddedFont>
    <p:embeddedFont>
      <p:font typeface="Roboto Condensed" panose="02000000000000000000" pitchFamily="2" charset="0"/>
      <p:regular r:id="rId33"/>
      <p:bold r:id="rId34"/>
      <p:italic r:id="rId35"/>
      <p:boldItalic r:id="rId36"/>
    </p:embeddedFont>
    <p:embeddedFont>
      <p:font typeface="Roboto Condensed Light" panose="02000000000000000000" pitchFamily="2" charset="0"/>
      <p:regular r:id="rId37"/>
      <p:bold r:id="rId38"/>
      <p:italic r:id="rId39"/>
      <p:boldItalic r:id="rId40"/>
    </p:embeddedFont>
    <p:embeddedFont>
      <p:font typeface="Roboto Mono" panose="00000009000000000000" pitchFamily="49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45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E9A38F-8DEC-463F-BACB-54C235A42C3E}">
  <a:tblStyle styleId="{69E9A38F-8DEC-463F-BACB-54C235A42C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50"/>
      </p:cViewPr>
      <p:guideLst>
        <p:guide orient="horz" pos="154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eec7b330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eec7b330c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eec7b330c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eec7b330c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eec7b330c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eec7b330cc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eec7b330c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eec7b330c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eec7b330c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eec7b330c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8d3b44f0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8d3b44f0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eefc11c3c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eefc11c3c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eed95173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eed95173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eeed95173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eeed95173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eeed95173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eeed95173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2db3e8363_1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2db3e8363_1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8d3b44f0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8d3b44f0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eeed95173b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eeed95173b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ef2bb6bc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ef2bb6bc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40422e07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40422e07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8d3b44f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8d3b44f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4cb59056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e4cb59056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d3b44f08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d3b44f08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e7b0210d2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e7b0210d2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8d3b44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8d3b44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7b0210d2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e7b0210d2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3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690446" y="6564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3"/>
          </p:nvPr>
        </p:nvSpPr>
        <p:spPr>
          <a:xfrm>
            <a:off x="690446" y="16226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5"/>
          </p:nvPr>
        </p:nvSpPr>
        <p:spPr>
          <a:xfrm>
            <a:off x="690446" y="25961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6811558" y="22300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9"/>
          </p:nvPr>
        </p:nvSpPr>
        <p:spPr>
          <a:xfrm>
            <a:off x="6811558" y="32539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subTitle" idx="21"/>
          </p:nvPr>
        </p:nvSpPr>
        <p:spPr>
          <a:xfrm>
            <a:off x="6811558" y="42661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CUSTOM_1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2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3718579" y="4030481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3">
  <p:cSld name="CUSTOM_2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72534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4">
  <p:cSld name="CUSTOM_2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1"/>
          </p:nvPr>
        </p:nvSpPr>
        <p:spPr>
          <a:xfrm>
            <a:off x="1180003" y="274298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29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5">
  <p:cSld name="CUSTOM_3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500"/>
              <a:buNone/>
              <a:defRPr sz="6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Fira Sans Extra Condensed Medium"/>
              <a:buNone/>
              <a:defRPr sz="60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1"/>
          </p:nvPr>
        </p:nvSpPr>
        <p:spPr>
          <a:xfrm>
            <a:off x="2260329" y="3476054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quada One"/>
              <a:buNone/>
              <a:defRPr sz="2800">
                <a:solidFill>
                  <a:schemeClr val="dk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●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Condensed Light"/>
              <a:buChar char="○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 Condensed Light"/>
              <a:buChar char="■"/>
              <a:defRPr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7" r:id="rId6"/>
    <p:sldLayoutId id="2147483661" r:id="rId7"/>
    <p:sldLayoutId id="2147483663" r:id="rId8"/>
    <p:sldLayoutId id="2147483664" r:id="rId9"/>
    <p:sldLayoutId id="2147483670" r:id="rId10"/>
    <p:sldLayoutId id="214748367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endParaRPr dirty="0"/>
          </a:p>
        </p:txBody>
      </p:sp>
      <p:sp>
        <p:nvSpPr>
          <p:cNvPr id="141" name="Google Shape;141;p30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02 - Numpy</a:t>
            </a:r>
            <a:endParaRPr/>
          </a:p>
        </p:txBody>
      </p:sp>
      <p:cxnSp>
        <p:nvCxnSpPr>
          <p:cNvPr id="142" name="Google Shape;142;p30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8"/>
          <p:cNvSpPr txBox="1">
            <a:spLocks noGrp="1"/>
          </p:cNvSpPr>
          <p:nvPr>
            <p:ph type="body" idx="1"/>
          </p:nvPr>
        </p:nvSpPr>
        <p:spPr>
          <a:xfrm>
            <a:off x="624550" y="93487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Roboto Condensed"/>
                <a:ea typeface="Roboto Condensed"/>
                <a:cs typeface="Roboto Condensed"/>
                <a:sym typeface="Roboto Condensed"/>
              </a:rPr>
              <a:t>Syntax:</a:t>
            </a:r>
            <a:endParaRPr sz="1700"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np.array(name of list)</a:t>
            </a:r>
            <a:endParaRPr sz="17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While a list can have different data types ([0, ‘happy’, True]), an array must have the same data types.</a:t>
            </a:r>
            <a:endParaRPr sz="17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700"/>
          </a:p>
        </p:txBody>
      </p:sp>
      <p:sp>
        <p:nvSpPr>
          <p:cNvPr id="204" name="Google Shape;204;p38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 (cont.)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9"/>
          <p:cNvSpPr txBox="1">
            <a:spLocks noGrp="1"/>
          </p:cNvSpPr>
          <p:nvPr>
            <p:ph type="body" idx="1"/>
          </p:nvPr>
        </p:nvSpPr>
        <p:spPr>
          <a:xfrm>
            <a:off x="642050" y="102245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Char char="○"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np.arange(start, stop, step)</a:t>
            </a: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 can be used to create a quick list of numbers arranged in a linear fashion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Char char="○"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np.zeros()</a:t>
            </a:r>
            <a:endParaRPr sz="1600"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Char char="■"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np.zeros(3)</a:t>
            </a: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 create an vector of 3 zeroes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Char char="■"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np.zeros((2,3))</a:t>
            </a: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 create a matrix of 2 rows and 3 columns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Char char="○"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np.ones()</a:t>
            </a:r>
            <a:endParaRPr sz="1600"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Char char="■"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np.ones(4)</a:t>
            </a: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 create a vector of 4 ones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Roboto Condensed"/>
              <a:buChar char="■"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np.ones((3,4))</a:t>
            </a: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 create a matrix of 3 rows and 4 columns</a:t>
            </a:r>
            <a:endParaRPr sz="1700"/>
          </a:p>
        </p:txBody>
      </p:sp>
      <p:sp>
        <p:nvSpPr>
          <p:cNvPr id="210" name="Google Shape;210;p3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Useful array methods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0"/>
          <p:cNvSpPr txBox="1">
            <a:spLocks noGrp="1"/>
          </p:cNvSpPr>
          <p:nvPr>
            <p:ph type="body" idx="1"/>
          </p:nvPr>
        </p:nvSpPr>
        <p:spPr>
          <a:xfrm>
            <a:off x="642050" y="97717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np.linspace(start, stop, # of points)</a:t>
            </a: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  can be used to create an array of a number of evenly spaced points between two given numbers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np.eye(4)</a:t>
            </a: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 creates a square matrix (# of rows = # of columns). All zeroes except for a diagonal of ones. This is called an identity matrix, which is useful for linear algebra problems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16" name="Google Shape;216;p40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Useful array methods (cont.)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1"/>
          <p:cNvSpPr txBox="1">
            <a:spLocks noGrp="1"/>
          </p:cNvSpPr>
          <p:nvPr>
            <p:ph type="body" idx="1"/>
          </p:nvPr>
        </p:nvSpPr>
        <p:spPr>
          <a:xfrm>
            <a:off x="633300" y="97717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arr = np.array([1,2,3,4])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arr.reshape(2,2) = </a:t>
            </a:r>
            <a:r>
              <a:rPr lang="en" sz="1600"/>
              <a:t>reshapes the array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arr.max()</a:t>
            </a:r>
            <a:r>
              <a:rPr lang="en" sz="1600"/>
              <a:t> returns maximum value in array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arr.min() </a:t>
            </a:r>
            <a:r>
              <a:rPr lang="en" sz="1600"/>
              <a:t>returns minimum value in array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arr.argmax() </a:t>
            </a:r>
            <a:r>
              <a:rPr lang="en" sz="1600"/>
              <a:t>returns index of maximum value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arr.argmin() </a:t>
            </a:r>
            <a:r>
              <a:rPr lang="en" sz="1600"/>
              <a:t>returns index of minimum valu</a:t>
            </a:r>
            <a:r>
              <a:rPr lang="en" sz="1600">
                <a:latin typeface="Roboto Condensed"/>
                <a:ea typeface="Roboto Condensed"/>
                <a:cs typeface="Roboto Condensed"/>
                <a:sym typeface="Roboto Condensed"/>
              </a:rPr>
              <a:t>e</a:t>
            </a:r>
            <a:endParaRPr sz="16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22" name="Google Shape;222;p41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Useful array methods (cont.)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2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arr.shape </a:t>
            </a:r>
            <a:r>
              <a:rPr lang="en" sz="1600"/>
              <a:t>returns shape of array (# of rows, # of columns)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Roboto Condensed"/>
                <a:ea typeface="Roboto Condensed"/>
                <a:cs typeface="Roboto Condensed"/>
                <a:sym typeface="Roboto Condensed"/>
              </a:rPr>
              <a:t>arr.dtype</a:t>
            </a:r>
            <a:r>
              <a:rPr lang="en" sz="1600"/>
              <a:t> returns data type of array</a:t>
            </a:r>
            <a:endParaRPr/>
          </a:p>
        </p:txBody>
      </p:sp>
      <p:sp>
        <p:nvSpPr>
          <p:cNvPr id="228" name="Google Shape;228;p42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Useful array methods (cont.)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3"/>
          <p:cNvSpPr txBox="1">
            <a:spLocks noGrp="1"/>
          </p:cNvSpPr>
          <p:nvPr>
            <p:ph type="ctrTitle"/>
          </p:nvPr>
        </p:nvSpPr>
        <p:spPr>
          <a:xfrm flipH="1">
            <a:off x="118000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INDEXING</a:t>
            </a:r>
            <a:endParaRPr/>
          </a:p>
        </p:txBody>
      </p:sp>
      <p:sp>
        <p:nvSpPr>
          <p:cNvPr id="234" name="Google Shape;234;p43"/>
          <p:cNvSpPr txBox="1">
            <a:spLocks noGrp="1"/>
          </p:cNvSpPr>
          <p:nvPr>
            <p:ph type="title" idx="2"/>
          </p:nvPr>
        </p:nvSpPr>
        <p:spPr>
          <a:xfrm flipH="1">
            <a:off x="118000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235" name="Google Shape;235;p43"/>
          <p:cNvCxnSpPr/>
          <p:nvPr/>
        </p:nvCxnSpPr>
        <p:spPr>
          <a:xfrm>
            <a:off x="0" y="2737950"/>
            <a:ext cx="1676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4"/>
          <p:cNvSpPr txBox="1">
            <a:spLocks noGrp="1"/>
          </p:cNvSpPr>
          <p:nvPr>
            <p:ph type="body" idx="1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index is a number that refers to an item in a certain position in a data type with multiple values.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Indexing is similar to that of lists for NumPy arrays.</a:t>
            </a:r>
            <a:endParaRPr/>
          </a:p>
        </p:txBody>
      </p:sp>
      <p:sp>
        <p:nvSpPr>
          <p:cNvPr id="241" name="Google Shape;241;p4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indexing?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5"/>
          <p:cNvSpPr txBox="1">
            <a:spLocks noGrp="1"/>
          </p:cNvSpPr>
          <p:nvPr>
            <p:ph type="body" idx="1"/>
          </p:nvPr>
        </p:nvSpPr>
        <p:spPr>
          <a:xfrm>
            <a:off x="624525" y="104872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Lists and arrays are indexed starting from 0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Matrices are indexed as such: mat[row index][column index] or mat[row, col]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Example: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Matrixx = [[1,2,3][4,5,6][7,8,9]]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Matrixx[0][0] = 1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Matrixx[1] = [4,5,6]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47" name="Google Shape;247;p45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Indexing basics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6"/>
          <p:cNvSpPr txBox="1">
            <a:spLocks noGrp="1"/>
          </p:cNvSpPr>
          <p:nvPr>
            <p:ph type="body" idx="1"/>
          </p:nvPr>
        </p:nvSpPr>
        <p:spPr>
          <a:xfrm>
            <a:off x="81500" y="977175"/>
            <a:ext cx="45543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Start-stop-step, or slice notation, is a method of grabbing parts of an array or list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■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[0:5] returns the values from index 0 to 5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■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[:6] returns everything up to index 6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■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Arr[5:] returns index 5 and everything beyond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253" name="Google Shape;253;p46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Slicing</a:t>
            </a:r>
            <a:endParaRPr/>
          </a:p>
        </p:txBody>
      </p:sp>
      <p:sp>
        <p:nvSpPr>
          <p:cNvPr id="254" name="Google Shape;254;p46"/>
          <p:cNvSpPr txBox="1"/>
          <p:nvPr/>
        </p:nvSpPr>
        <p:spPr>
          <a:xfrm>
            <a:off x="4011425" y="2627575"/>
            <a:ext cx="4554300" cy="25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</a:pPr>
            <a:r>
              <a:rPr lang="en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Slice notation can be used in indexing matrices as well as vectors</a:t>
            </a:r>
            <a:endParaRPr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</a:pPr>
            <a:r>
              <a:rPr lang="en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Broadcasting uses slice notation to change the values of certain values in an array</a:t>
            </a:r>
            <a:endParaRPr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</a:pPr>
            <a:r>
              <a:rPr lang="en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Arr[0:5] = 100</a:t>
            </a:r>
            <a:endParaRPr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137160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</a:pPr>
            <a:r>
              <a:rPr lang="en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array([100, 100, 100, 100, 100, 6, 7, 8, 9, 10])</a:t>
            </a:r>
            <a:endParaRPr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7"/>
          <p:cNvSpPr txBox="1">
            <a:spLocks noGrp="1"/>
          </p:cNvSpPr>
          <p:nvPr>
            <p:ph type="body" idx="1"/>
          </p:nvPr>
        </p:nvSpPr>
        <p:spPr>
          <a:xfrm>
            <a:off x="1917900" y="1153825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arr.copy() copies the array so that changes can be made to a copy of the array while leaving the original data intact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Arr &gt; 5 creates a new array that only has true or false based on which numbers are greater than 5. This can be used to create a new array that only has those values. Arr[Arr&gt;5]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np.where() allows you to find the index of an item in an array based off of its properties</a:t>
            </a:r>
            <a:endParaRPr sz="1500"/>
          </a:p>
        </p:txBody>
      </p:sp>
      <p:sp>
        <p:nvSpPr>
          <p:cNvPr id="260" name="Google Shape;260;p47"/>
          <p:cNvSpPr txBox="1">
            <a:spLocks noGrp="1"/>
          </p:cNvSpPr>
          <p:nvPr>
            <p:ph type="ctrTitle"/>
          </p:nvPr>
        </p:nvSpPr>
        <p:spPr>
          <a:xfrm>
            <a:off x="1964851" y="3703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Miscellaneous array functions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>
            <a:spLocks noGrp="1"/>
          </p:cNvSpPr>
          <p:nvPr>
            <p:ph type="ctrTitle"/>
          </p:nvPr>
        </p:nvSpPr>
        <p:spPr>
          <a:xfrm>
            <a:off x="1645200" y="352850"/>
            <a:ext cx="58536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Course Overview:</a:t>
            </a:r>
            <a:endParaRPr dirty="0"/>
          </a:p>
        </p:txBody>
      </p:sp>
      <p:sp>
        <p:nvSpPr>
          <p:cNvPr id="231" name="Google Shape;231;p39"/>
          <p:cNvSpPr/>
          <p:nvPr/>
        </p:nvSpPr>
        <p:spPr>
          <a:xfrm>
            <a:off x="662850" y="1299050"/>
            <a:ext cx="15618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  <a:sym typeface="Exo 2"/>
              </a:rPr>
              <a:t>1.1 - Python Review</a:t>
            </a:r>
            <a:endParaRPr sz="1200" dirty="0">
              <a:solidFill>
                <a:schemeClr val="accent1"/>
              </a:solidFill>
              <a:latin typeface="Exo 2"/>
              <a:sym typeface="Exo 2"/>
            </a:endParaRPr>
          </a:p>
        </p:txBody>
      </p:sp>
      <p:sp>
        <p:nvSpPr>
          <p:cNvPr id="232" name="Google Shape;232;p39"/>
          <p:cNvSpPr/>
          <p:nvPr/>
        </p:nvSpPr>
        <p:spPr>
          <a:xfrm>
            <a:off x="2684776" y="1309150"/>
            <a:ext cx="15618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dirty="0">
                <a:solidFill>
                  <a:schemeClr val="accent1"/>
                </a:solidFill>
                <a:latin typeface="Exo 2"/>
              </a:rPr>
              <a:t>1.2 - Numpy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33" name="Google Shape;233;p39"/>
          <p:cNvCxnSpPr>
            <a:stCxn id="231" idx="3"/>
            <a:endCxn id="232" idx="1"/>
          </p:cNvCxnSpPr>
          <p:nvPr/>
        </p:nvCxnSpPr>
        <p:spPr>
          <a:xfrm>
            <a:off x="2224650" y="1697300"/>
            <a:ext cx="4602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4" name="Google Shape;234;p39"/>
          <p:cNvSpPr/>
          <p:nvPr/>
        </p:nvSpPr>
        <p:spPr>
          <a:xfrm>
            <a:off x="4681975" y="1298950"/>
            <a:ext cx="15618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  <a:sym typeface="Exo 2"/>
              </a:rPr>
              <a:t>1.3 - Pandas</a:t>
            </a:r>
            <a:endParaRPr sz="1200" dirty="0">
              <a:solidFill>
                <a:schemeClr val="accent1"/>
              </a:solidFill>
              <a:latin typeface="Exo 2"/>
              <a:sym typeface="Exo 2"/>
            </a:endParaRPr>
          </a:p>
        </p:txBody>
      </p:sp>
      <p:sp>
        <p:nvSpPr>
          <p:cNvPr id="235" name="Google Shape;235;p39"/>
          <p:cNvSpPr/>
          <p:nvPr/>
        </p:nvSpPr>
        <p:spPr>
          <a:xfrm>
            <a:off x="6679176" y="1309250"/>
            <a:ext cx="15618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</a:rPr>
              <a:t>1.4 - Seaborn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36" name="Google Shape;236;p39"/>
          <p:cNvCxnSpPr>
            <a:stCxn id="234" idx="3"/>
            <a:endCxn id="235" idx="1"/>
          </p:cNvCxnSpPr>
          <p:nvPr/>
        </p:nvCxnSpPr>
        <p:spPr>
          <a:xfrm>
            <a:off x="6243775" y="1697200"/>
            <a:ext cx="435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7" name="Google Shape;237;p39"/>
          <p:cNvCxnSpPr/>
          <p:nvPr/>
        </p:nvCxnSpPr>
        <p:spPr>
          <a:xfrm>
            <a:off x="4234250" y="1697300"/>
            <a:ext cx="4353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8" name="Google Shape;238;p39"/>
          <p:cNvSpPr/>
          <p:nvPr/>
        </p:nvSpPr>
        <p:spPr>
          <a:xfrm>
            <a:off x="662850" y="2388075"/>
            <a:ext cx="10215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  <a:sym typeface="Exo 2"/>
              </a:rPr>
              <a:t>2.1 - ML Intro</a:t>
            </a:r>
            <a:endParaRPr sz="1200" dirty="0">
              <a:solidFill>
                <a:schemeClr val="accent1"/>
              </a:solidFill>
              <a:latin typeface="Exo 2"/>
              <a:sym typeface="Exo 2"/>
            </a:endParaRPr>
          </a:p>
        </p:txBody>
      </p:sp>
      <p:sp>
        <p:nvSpPr>
          <p:cNvPr id="239" name="Google Shape;239;p39"/>
          <p:cNvSpPr/>
          <p:nvPr/>
        </p:nvSpPr>
        <p:spPr>
          <a:xfrm>
            <a:off x="1985500" y="2398175"/>
            <a:ext cx="10215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</a:rPr>
              <a:t>2.2 - Linear Regression</a:t>
            </a:r>
            <a:endParaRPr sz="11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40" name="Google Shape;240;p39"/>
          <p:cNvCxnSpPr>
            <a:stCxn id="238" idx="3"/>
            <a:endCxn id="239" idx="1"/>
          </p:cNvCxnSpPr>
          <p:nvPr/>
        </p:nvCxnSpPr>
        <p:spPr>
          <a:xfrm>
            <a:off x="1684350" y="2786325"/>
            <a:ext cx="3012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1" name="Google Shape;241;p39"/>
          <p:cNvSpPr/>
          <p:nvPr/>
        </p:nvSpPr>
        <p:spPr>
          <a:xfrm>
            <a:off x="3287163" y="2387975"/>
            <a:ext cx="10215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rPr>
              <a:t>2.3 - Logistic Regression</a:t>
            </a:r>
            <a:endParaRPr sz="1100" dirty="0">
              <a:solidFill>
                <a:schemeClr val="accen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242" name="Google Shape;242;p39"/>
          <p:cNvSpPr/>
          <p:nvPr/>
        </p:nvSpPr>
        <p:spPr>
          <a:xfrm>
            <a:off x="4593637" y="2398275"/>
            <a:ext cx="10215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1100" dirty="0">
                <a:solidFill>
                  <a:schemeClr val="accent1"/>
                </a:solidFill>
                <a:latin typeface="Exo 2"/>
              </a:rPr>
              <a:t>2.4 -</a:t>
            </a:r>
            <a:r>
              <a:rPr lang="de-DE" sz="1100" dirty="0" err="1">
                <a:solidFill>
                  <a:schemeClr val="accent1"/>
                </a:solidFill>
                <a:latin typeface="Exo 2"/>
              </a:rPr>
              <a:t>Naïve</a:t>
            </a:r>
            <a:r>
              <a:rPr lang="de-DE" sz="1100" dirty="0">
                <a:solidFill>
                  <a:schemeClr val="accent1"/>
                </a:solidFill>
                <a:latin typeface="Exo 2"/>
              </a:rPr>
              <a:t> Bayes </a:t>
            </a:r>
            <a:r>
              <a:rPr lang="de-DE" sz="1100" dirty="0" err="1">
                <a:solidFill>
                  <a:schemeClr val="accent1"/>
                </a:solidFill>
                <a:latin typeface="Exo 2"/>
              </a:rPr>
              <a:t>Classifier</a:t>
            </a:r>
            <a:endParaRPr sz="11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43" name="Google Shape;243;p39"/>
          <p:cNvCxnSpPr>
            <a:stCxn id="241" idx="3"/>
            <a:endCxn id="242" idx="1"/>
          </p:cNvCxnSpPr>
          <p:nvPr/>
        </p:nvCxnSpPr>
        <p:spPr>
          <a:xfrm>
            <a:off x="4308663" y="2786225"/>
            <a:ext cx="284974" cy="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4" name="Google Shape;244;p39"/>
          <p:cNvCxnSpPr/>
          <p:nvPr/>
        </p:nvCxnSpPr>
        <p:spPr>
          <a:xfrm>
            <a:off x="2999078" y="2786325"/>
            <a:ext cx="284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5" name="Google Shape;245;p39"/>
          <p:cNvSpPr/>
          <p:nvPr/>
        </p:nvSpPr>
        <p:spPr>
          <a:xfrm>
            <a:off x="7211180" y="2367574"/>
            <a:ext cx="1021500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  <a:sym typeface="Exo 2"/>
              </a:rPr>
              <a:t>2.6 - Decision Trees</a:t>
            </a:r>
            <a:endParaRPr sz="1100" dirty="0">
              <a:solidFill>
                <a:schemeClr val="accent1"/>
              </a:solidFill>
              <a:latin typeface="Exo 2"/>
              <a:sym typeface="Exo 2"/>
            </a:endParaRPr>
          </a:p>
        </p:txBody>
      </p:sp>
      <p:cxnSp>
        <p:nvCxnSpPr>
          <p:cNvPr id="247" name="Google Shape;247;p39"/>
          <p:cNvCxnSpPr>
            <a:cxnSpLocks/>
          </p:cNvCxnSpPr>
          <p:nvPr/>
        </p:nvCxnSpPr>
        <p:spPr>
          <a:xfrm>
            <a:off x="6926180" y="2770549"/>
            <a:ext cx="2850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8" name="Google Shape;248;p39"/>
          <p:cNvCxnSpPr>
            <a:cxnSpLocks/>
          </p:cNvCxnSpPr>
          <p:nvPr/>
        </p:nvCxnSpPr>
        <p:spPr>
          <a:xfrm>
            <a:off x="5619980" y="2796625"/>
            <a:ext cx="284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9" name="Google Shape;249;p39"/>
          <p:cNvSpPr/>
          <p:nvPr/>
        </p:nvSpPr>
        <p:spPr>
          <a:xfrm>
            <a:off x="662875" y="3487200"/>
            <a:ext cx="1462746" cy="796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  <a:ea typeface="Exo 2"/>
                <a:cs typeface="Exo 2"/>
                <a:sym typeface="Exo 2"/>
              </a:rPr>
              <a:t>3.1 – Ensembling Learning</a:t>
            </a:r>
            <a:endParaRPr sz="1200" dirty="0">
              <a:solidFill>
                <a:schemeClr val="accent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cxnSp>
        <p:nvCxnSpPr>
          <p:cNvPr id="251" name="Google Shape;251;p39"/>
          <p:cNvCxnSpPr>
            <a:cxnSpLocks/>
            <a:stCxn id="249" idx="3"/>
          </p:cNvCxnSpPr>
          <p:nvPr/>
        </p:nvCxnSpPr>
        <p:spPr>
          <a:xfrm flipV="1">
            <a:off x="2125621" y="3883468"/>
            <a:ext cx="329129" cy="1982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2" name="Google Shape;252;p39"/>
          <p:cNvSpPr/>
          <p:nvPr/>
        </p:nvSpPr>
        <p:spPr>
          <a:xfrm>
            <a:off x="3889561" y="3495418"/>
            <a:ext cx="194468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</a:rPr>
              <a:t>4</a:t>
            </a:r>
            <a:r>
              <a:rPr lang="en" sz="1200" dirty="0">
                <a:solidFill>
                  <a:schemeClr val="accent1"/>
                </a:solidFill>
                <a:latin typeface="Exo 2"/>
              </a:rPr>
              <a:t>.* - Natural Language Processing (NLP)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53" name="Google Shape;253;p39"/>
          <p:cNvCxnSpPr>
            <a:cxnSpLocks/>
          </p:cNvCxnSpPr>
          <p:nvPr/>
        </p:nvCxnSpPr>
        <p:spPr>
          <a:xfrm flipV="1">
            <a:off x="3512022" y="3885450"/>
            <a:ext cx="370594" cy="10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7CE7875C-AF3A-C2C2-F19E-141096FF1EEF}"/>
              </a:ext>
            </a:extLst>
          </p:cNvPr>
          <p:cNvCxnSpPr>
            <a:cxnSpLocks/>
          </p:cNvCxnSpPr>
          <p:nvPr/>
        </p:nvCxnSpPr>
        <p:spPr>
          <a:xfrm rot="5400000">
            <a:off x="4576588" y="302261"/>
            <a:ext cx="302525" cy="600445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Google Shape;242;p39">
            <a:extLst>
              <a:ext uri="{FF2B5EF4-FFF2-40B4-BE49-F238E27FC236}">
                <a16:creationId xmlns:a16="http://schemas.microsoft.com/office/drawing/2014/main" id="{C367036A-0937-2BA9-B3D7-B66F206EBDE5}"/>
              </a:ext>
            </a:extLst>
          </p:cNvPr>
          <p:cNvSpPr/>
          <p:nvPr/>
        </p:nvSpPr>
        <p:spPr>
          <a:xfrm>
            <a:off x="5899893" y="2387974"/>
            <a:ext cx="10215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Font typeface="Arial"/>
              <a:buNone/>
            </a:pPr>
            <a:r>
              <a:rPr lang="en" sz="1100" dirty="0">
                <a:solidFill>
                  <a:schemeClr val="accent1"/>
                </a:solidFill>
                <a:latin typeface="Exo 2"/>
              </a:rPr>
              <a:t>2.5 - KNN</a:t>
            </a:r>
            <a:endParaRPr sz="1100" dirty="0">
              <a:solidFill>
                <a:schemeClr val="accent1"/>
              </a:solidFill>
              <a:latin typeface="Exo 2"/>
            </a:endParaRPr>
          </a:p>
        </p:txBody>
      </p:sp>
      <p:sp>
        <p:nvSpPr>
          <p:cNvPr id="11" name="Google Shape;246;p39"/>
          <p:cNvSpPr/>
          <p:nvPr/>
        </p:nvSpPr>
        <p:spPr>
          <a:xfrm>
            <a:off x="2484398" y="3497801"/>
            <a:ext cx="1021500" cy="771335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1200" dirty="0">
                <a:solidFill>
                  <a:schemeClr val="accent1"/>
                </a:solidFill>
                <a:latin typeface="Exo 2"/>
              </a:rPr>
              <a:t>3.2 - Neural Networks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sp>
        <p:nvSpPr>
          <p:cNvPr id="15" name="Google Shape;250;p39"/>
          <p:cNvSpPr/>
          <p:nvPr/>
        </p:nvSpPr>
        <p:spPr>
          <a:xfrm>
            <a:off x="6215053" y="3487163"/>
            <a:ext cx="2125500" cy="7761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accent1"/>
                </a:solidFill>
                <a:latin typeface="Exo 2"/>
              </a:rPr>
              <a:t>5.* Competition Tips &amp; Final Thoughts</a:t>
            </a:r>
            <a:endParaRPr sz="1200" dirty="0">
              <a:solidFill>
                <a:schemeClr val="accent1"/>
              </a:solidFill>
              <a:latin typeface="Exo 2"/>
            </a:endParaRPr>
          </a:p>
        </p:txBody>
      </p:sp>
      <p:cxnSp>
        <p:nvCxnSpPr>
          <p:cNvPr id="29" name="Google Shape;253;p39">
            <a:extLst>
              <a:ext uri="{FF2B5EF4-FFF2-40B4-BE49-F238E27FC236}">
                <a16:creationId xmlns:a16="http://schemas.microsoft.com/office/drawing/2014/main" id="{83D54D0B-E89E-5AFB-7532-752D8B42179B}"/>
              </a:ext>
            </a:extLst>
          </p:cNvPr>
          <p:cNvCxnSpPr>
            <a:cxnSpLocks/>
          </p:cNvCxnSpPr>
          <p:nvPr/>
        </p:nvCxnSpPr>
        <p:spPr>
          <a:xfrm flipV="1">
            <a:off x="5847310" y="3908621"/>
            <a:ext cx="370594" cy="101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8"/>
          <p:cNvSpPr txBox="1">
            <a:spLocks noGrp="1"/>
          </p:cNvSpPr>
          <p:nvPr>
            <p:ph type="ctrTitle"/>
          </p:nvPr>
        </p:nvSpPr>
        <p:spPr>
          <a:xfrm flipH="1">
            <a:off x="2260329" y="219380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OPERATIONS</a:t>
            </a:r>
            <a:endParaRPr/>
          </a:p>
        </p:txBody>
      </p:sp>
      <p:sp>
        <p:nvSpPr>
          <p:cNvPr id="266" name="Google Shape;266;p48"/>
          <p:cNvSpPr txBox="1">
            <a:spLocks noGrp="1"/>
          </p:cNvSpPr>
          <p:nvPr>
            <p:ph type="title" idx="2"/>
          </p:nvPr>
        </p:nvSpPr>
        <p:spPr>
          <a:xfrm flipH="1">
            <a:off x="2260329" y="188198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267" name="Google Shape;267;p48"/>
          <p:cNvCxnSpPr/>
          <p:nvPr/>
        </p:nvCxnSpPr>
        <p:spPr>
          <a:xfrm>
            <a:off x="2162075" y="-35700"/>
            <a:ext cx="0" cy="23826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9"/>
          <p:cNvSpPr txBox="1">
            <a:spLocks noGrp="1"/>
          </p:cNvSpPr>
          <p:nvPr>
            <p:ph type="body" idx="1"/>
          </p:nvPr>
        </p:nvSpPr>
        <p:spPr>
          <a:xfrm>
            <a:off x="633275" y="1066250"/>
            <a:ext cx="5308200" cy="14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</a:pPr>
            <a:r>
              <a:rPr lang="en" sz="1400" b="1">
                <a:latin typeface="Roboto Condensed"/>
                <a:ea typeface="Roboto Condensed"/>
                <a:cs typeface="Roboto Condensed"/>
                <a:sym typeface="Roboto Condensed"/>
              </a:rPr>
              <a:t>Addition/Subtraction/Multiplication/Division will use the same syntax</a:t>
            </a:r>
            <a:endParaRPr sz="1400" b="1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a = [1, 1, 1], b = [1,1,2]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○"/>
            </a:pP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a + b= [2, 2, 3]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Roboto Condensed"/>
              <a:buChar char="●"/>
            </a:pPr>
            <a:r>
              <a:rPr lang="en" sz="1400" b="1">
                <a:latin typeface="Roboto Condensed"/>
                <a:ea typeface="Roboto Condensed"/>
                <a:cs typeface="Roboto Condensed"/>
                <a:sym typeface="Roboto Condensed"/>
              </a:rPr>
              <a:t>Note: </a:t>
            </a:r>
            <a:r>
              <a:rPr lang="en" sz="1400">
                <a:latin typeface="Roboto Condensed"/>
                <a:ea typeface="Roboto Condensed"/>
                <a:cs typeface="Roboto Condensed"/>
                <a:sym typeface="Roboto Condensed"/>
              </a:rPr>
              <a:t>be wary of the dimensions of the matrix and also don’t divide by 0 because you will get “inf”.</a:t>
            </a: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0"/>
          <p:cNvSpPr txBox="1">
            <a:spLocks noGrp="1"/>
          </p:cNvSpPr>
          <p:nvPr>
            <p:ph type="ctrTitle"/>
          </p:nvPr>
        </p:nvSpPr>
        <p:spPr>
          <a:xfrm flipH="1">
            <a:off x="1193529" y="1611150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ctrTitle" idx="2"/>
          </p:nvPr>
        </p:nvSpPr>
        <p:spPr>
          <a:xfrm>
            <a:off x="390296" y="544428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- What is Numpy?</a:t>
            </a:r>
            <a:endParaRPr/>
          </a:p>
        </p:txBody>
      </p:sp>
      <p:sp>
        <p:nvSpPr>
          <p:cNvPr id="149" name="Google Shape;149;p31"/>
          <p:cNvSpPr txBox="1">
            <a:spLocks noGrp="1"/>
          </p:cNvSpPr>
          <p:nvPr>
            <p:ph type="ctrTitle" idx="9"/>
          </p:nvPr>
        </p:nvSpPr>
        <p:spPr>
          <a:xfrm>
            <a:off x="390296" y="1423792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</a:t>
            </a:r>
            <a:endParaRPr/>
          </a:p>
        </p:txBody>
      </p:sp>
      <p:sp>
        <p:nvSpPr>
          <p:cNvPr id="150" name="Google Shape;150;p31"/>
          <p:cNvSpPr txBox="1">
            <a:spLocks noGrp="1"/>
          </p:cNvSpPr>
          <p:nvPr>
            <p:ph type="title" idx="3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51" name="Google Shape;151;p31"/>
          <p:cNvSpPr txBox="1">
            <a:spLocks noGrp="1"/>
          </p:cNvSpPr>
          <p:nvPr>
            <p:ph type="title" idx="5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52" name="Google Shape;152;p31"/>
          <p:cNvSpPr txBox="1">
            <a:spLocks noGrp="1"/>
          </p:cNvSpPr>
          <p:nvPr>
            <p:ph type="title" idx="4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53" name="Google Shape;153;p31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31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" name="Google Shape;155;p31"/>
          <p:cNvSpPr txBox="1">
            <a:spLocks noGrp="1"/>
          </p:cNvSpPr>
          <p:nvPr>
            <p:ph type="ctrTitle" idx="14"/>
          </p:nvPr>
        </p:nvSpPr>
        <p:spPr>
          <a:xfrm>
            <a:off x="390296" y="2487161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</a:t>
            </a:r>
            <a:endParaRPr/>
          </a:p>
        </p:txBody>
      </p:sp>
      <p:sp>
        <p:nvSpPr>
          <p:cNvPr id="156" name="Google Shape;156;p31"/>
          <p:cNvSpPr txBox="1">
            <a:spLocks noGrp="1"/>
          </p:cNvSpPr>
          <p:nvPr>
            <p:ph type="title" idx="5"/>
          </p:nvPr>
        </p:nvSpPr>
        <p:spPr>
          <a:xfrm>
            <a:off x="2105406" y="345855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7" name="Google Shape;157;p31"/>
          <p:cNvSpPr txBox="1">
            <a:spLocks noGrp="1"/>
          </p:cNvSpPr>
          <p:nvPr>
            <p:ph type="ctrTitle" idx="14"/>
          </p:nvPr>
        </p:nvSpPr>
        <p:spPr>
          <a:xfrm>
            <a:off x="390296" y="3458549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Numpy?</a:t>
            </a:r>
            <a:endParaRPr/>
          </a:p>
        </p:txBody>
      </p:sp>
      <p:sp>
        <p:nvSpPr>
          <p:cNvPr id="163" name="Google Shape;163;p32"/>
          <p:cNvSpPr txBox="1">
            <a:spLocks noGrp="1"/>
          </p:cNvSpPr>
          <p:nvPr>
            <p:ph type="title" idx="2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64" name="Google Shape;164;p32"/>
          <p:cNvCxnSpPr/>
          <p:nvPr/>
        </p:nvCxnSpPr>
        <p:spPr>
          <a:xfrm>
            <a:off x="0" y="4028275"/>
            <a:ext cx="1561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>
            <a:spLocks noGrp="1"/>
          </p:cNvSpPr>
          <p:nvPr>
            <p:ph type="body" idx="1"/>
          </p:nvPr>
        </p:nvSpPr>
        <p:spPr>
          <a:xfrm>
            <a:off x="697275" y="1299050"/>
            <a:ext cx="7942800" cy="32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 b="1">
                <a:latin typeface="Roboto Condensed"/>
                <a:ea typeface="Roboto Condensed"/>
                <a:cs typeface="Roboto Condensed"/>
                <a:sym typeface="Roboto Condensed"/>
              </a:rPr>
              <a:t>Linear algebra</a:t>
            </a:r>
            <a:r>
              <a:rPr lang="en" sz="2000"/>
              <a:t> library commonly used for data science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1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Used for </a:t>
            </a:r>
            <a:r>
              <a:rPr lang="en" sz="2000" b="1">
                <a:latin typeface="Roboto Condensed"/>
                <a:ea typeface="Roboto Condensed"/>
                <a:cs typeface="Roboto Condensed"/>
                <a:sym typeface="Roboto Condensed"/>
              </a:rPr>
              <a:t>manipulating </a:t>
            </a:r>
            <a:r>
              <a:rPr lang="en" sz="2000"/>
              <a:t>and </a:t>
            </a:r>
            <a:r>
              <a:rPr lang="en" sz="2000" b="1">
                <a:latin typeface="Roboto Condensed"/>
                <a:ea typeface="Roboto Condensed"/>
                <a:cs typeface="Roboto Condensed"/>
                <a:sym typeface="Roboto Condensed"/>
              </a:rPr>
              <a:t>storing data in arrays</a:t>
            </a:r>
            <a:r>
              <a:rPr lang="en" sz="2000"/>
              <a:t>, which is useful for creating and using data from </a:t>
            </a:r>
            <a:r>
              <a:rPr lang="en" sz="2000" b="1">
                <a:latin typeface="Roboto Condensed"/>
                <a:ea typeface="Roboto Condensed"/>
                <a:cs typeface="Roboto Condensed"/>
                <a:sym typeface="Roboto Condensed"/>
              </a:rPr>
              <a:t>pandas dataframes</a:t>
            </a:r>
            <a:r>
              <a:rPr lang="en" sz="2000"/>
              <a:t> (covered in chapter 3)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160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Many libraries rely on and use </a:t>
            </a:r>
            <a:r>
              <a:rPr lang="en" sz="2000" b="1">
                <a:latin typeface="Roboto Condensed"/>
                <a:ea typeface="Roboto Condensed"/>
                <a:cs typeface="Roboto Condensed"/>
                <a:sym typeface="Roboto Condensed"/>
              </a:rPr>
              <a:t>numpy architecture</a:t>
            </a:r>
            <a:endParaRPr sz="2000" b="1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70" name="Google Shape;170;p33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Numpy</a:t>
            </a:r>
            <a:endParaRPr sz="3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4"/>
          <p:cNvSpPr txBox="1">
            <a:spLocks noGrp="1"/>
          </p:cNvSpPr>
          <p:nvPr>
            <p:ph type="ctrTitle"/>
          </p:nvPr>
        </p:nvSpPr>
        <p:spPr>
          <a:xfrm flipH="1">
            <a:off x="2747779" y="2635675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</a:t>
            </a:r>
            <a:endParaRPr/>
          </a:p>
        </p:txBody>
      </p:sp>
      <p:sp>
        <p:nvSpPr>
          <p:cNvPr id="176" name="Google Shape;176;p34"/>
          <p:cNvSpPr txBox="1">
            <a:spLocks noGrp="1"/>
          </p:cNvSpPr>
          <p:nvPr>
            <p:ph type="title" idx="2"/>
          </p:nvPr>
        </p:nvSpPr>
        <p:spPr>
          <a:xfrm flipH="1">
            <a:off x="49641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177" name="Google Shape;177;p34"/>
          <p:cNvCxnSpPr/>
          <p:nvPr/>
        </p:nvCxnSpPr>
        <p:spPr>
          <a:xfrm>
            <a:off x="7578325" y="4028400"/>
            <a:ext cx="1565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5"/>
          <p:cNvSpPr txBox="1">
            <a:spLocks noGrp="1"/>
          </p:cNvSpPr>
          <p:nvPr>
            <p:ph type="ctrTitle"/>
          </p:nvPr>
        </p:nvSpPr>
        <p:spPr>
          <a:xfrm>
            <a:off x="1964850" y="352850"/>
            <a:ext cx="52143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</a:t>
            </a:r>
            <a:endParaRPr/>
          </a:p>
        </p:txBody>
      </p:sp>
      <p:sp>
        <p:nvSpPr>
          <p:cNvPr id="183" name="Google Shape;183;p35"/>
          <p:cNvSpPr txBox="1"/>
          <p:nvPr/>
        </p:nvSpPr>
        <p:spPr>
          <a:xfrm>
            <a:off x="652200" y="1139400"/>
            <a:ext cx="7839600" cy="365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 Command Prompt:</a:t>
            </a:r>
            <a:endParaRPr sz="1700">
              <a:solidFill>
                <a:schemeClr val="dk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 conda install numpy</a:t>
            </a:r>
            <a:b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"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---OR---</a:t>
            </a:r>
            <a:br>
              <a:rPr lang="en" sz="20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&gt; pip install numpy</a:t>
            </a:r>
            <a:endParaRPr sz="2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Importing in Python:</a:t>
            </a:r>
            <a:endParaRPr sz="26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import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numpy </a:t>
            </a:r>
            <a:r>
              <a:rPr lang="en" sz="2000">
                <a:solidFill>
                  <a:srgbClr val="FF00FF"/>
                </a:solidFill>
                <a:latin typeface="Roboto Mono"/>
                <a:ea typeface="Roboto Mono"/>
                <a:cs typeface="Roboto Mono"/>
                <a:sym typeface="Roboto Mono"/>
              </a:rPr>
              <a:t>as </a:t>
            </a:r>
            <a:r>
              <a:rPr lang="en" sz="2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np   </a:t>
            </a:r>
            <a:r>
              <a:rPr lang="en" sz="200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# this imports numpy!</a:t>
            </a:r>
            <a:endParaRPr sz="26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>
            <a:spLocks noGrp="1"/>
          </p:cNvSpPr>
          <p:nvPr>
            <p:ph type="ctrTitle"/>
          </p:nvPr>
        </p:nvSpPr>
        <p:spPr>
          <a:xfrm flipH="1">
            <a:off x="2754543" y="1347038"/>
            <a:ext cx="5195700" cy="192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 - Basics</a:t>
            </a:r>
            <a:endParaRPr/>
          </a:p>
        </p:txBody>
      </p:sp>
      <p:sp>
        <p:nvSpPr>
          <p:cNvPr id="189" name="Google Shape;189;p36"/>
          <p:cNvSpPr txBox="1">
            <a:spLocks noGrp="1"/>
          </p:cNvSpPr>
          <p:nvPr>
            <p:ph type="title" idx="2"/>
          </p:nvPr>
        </p:nvSpPr>
        <p:spPr>
          <a:xfrm flipH="1">
            <a:off x="4970943" y="1035213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90" name="Google Shape;190;p36"/>
          <p:cNvCxnSpPr/>
          <p:nvPr/>
        </p:nvCxnSpPr>
        <p:spPr>
          <a:xfrm>
            <a:off x="7626825" y="2744700"/>
            <a:ext cx="1560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7"/>
          <p:cNvSpPr txBox="1">
            <a:spLocks noGrp="1"/>
          </p:cNvSpPr>
          <p:nvPr>
            <p:ph type="body" idx="1"/>
          </p:nvPr>
        </p:nvSpPr>
        <p:spPr>
          <a:xfrm>
            <a:off x="605250" y="1144700"/>
            <a:ext cx="7970400" cy="19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Similar to a list, but must have identical data types.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Can be used to contain things like numbers, strings, and even other arrays.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An array with other arrays in it is called a 2d array or a matrix.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Every item in an array is assigned an index, depending on its position. This lets us easily access data from arrays.</a:t>
            </a:r>
            <a:endParaRPr sz="2000"/>
          </a:p>
        </p:txBody>
      </p:sp>
      <p:sp>
        <p:nvSpPr>
          <p:cNvPr id="196" name="Google Shape;196;p37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</a:t>
            </a:r>
            <a:endParaRPr/>
          </a:p>
        </p:txBody>
      </p:sp>
      <p:sp>
        <p:nvSpPr>
          <p:cNvPr id="197" name="Google Shape;197;p37"/>
          <p:cNvSpPr txBox="1"/>
          <p:nvPr/>
        </p:nvSpPr>
        <p:spPr>
          <a:xfrm>
            <a:off x="4221325" y="2941425"/>
            <a:ext cx="683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198" name="Google Shape;19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7900" y="3227050"/>
            <a:ext cx="3748200" cy="175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 Newsletter by Slidesgo">
  <a:themeElements>
    <a:clrScheme name="Simple Light">
      <a:dk1>
        <a:srgbClr val="FFFFFF"/>
      </a:dk1>
      <a:lt1>
        <a:srgbClr val="0A3455"/>
      </a:lt1>
      <a:dk2>
        <a:srgbClr val="6EBDC4"/>
      </a:dk2>
      <a:lt2>
        <a:srgbClr val="416D90"/>
      </a:lt2>
      <a:accent1>
        <a:srgbClr val="B4EBF0"/>
      </a:accent1>
      <a:accent2>
        <a:srgbClr val="7CC5CC"/>
      </a:accent2>
      <a:accent3>
        <a:srgbClr val="61A6B5"/>
      </a:accent3>
      <a:accent4>
        <a:srgbClr val="548FA6"/>
      </a:accent4>
      <a:accent5>
        <a:srgbClr val="2E5F80"/>
      </a:accent5>
      <a:accent6>
        <a:srgbClr val="1743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893</Words>
  <Application>Microsoft Office PowerPoint</Application>
  <PresentationFormat>On-screen Show (16:9)</PresentationFormat>
  <Paragraphs>113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Fira Sans Extra Condensed Medium</vt:lpstr>
      <vt:lpstr>Roboto Condensed</vt:lpstr>
      <vt:lpstr>Roboto Mono</vt:lpstr>
      <vt:lpstr>Exo 2</vt:lpstr>
      <vt:lpstr>Roboto Condensed Light</vt:lpstr>
      <vt:lpstr>Arial</vt:lpstr>
      <vt:lpstr>Tech Newsletter by Slidesgo</vt:lpstr>
      <vt:lpstr>02 - Numpy</vt:lpstr>
      <vt:lpstr>Course Overview:</vt:lpstr>
      <vt:lpstr>TABLE OF CONTENTS</vt:lpstr>
      <vt:lpstr>What is Numpy?</vt:lpstr>
      <vt:lpstr>Numpy</vt:lpstr>
      <vt:lpstr>Installation</vt:lpstr>
      <vt:lpstr>Installation</vt:lpstr>
      <vt:lpstr>Arrays - Basics</vt:lpstr>
      <vt:lpstr>Arrays</vt:lpstr>
      <vt:lpstr>Arrays (cont.)</vt:lpstr>
      <vt:lpstr>Useful array methods</vt:lpstr>
      <vt:lpstr>Useful array methods (cont.)</vt:lpstr>
      <vt:lpstr>Useful array methods (cont.)</vt:lpstr>
      <vt:lpstr>Useful array methods (cont.)</vt:lpstr>
      <vt:lpstr>INDEXING</vt:lpstr>
      <vt:lpstr>What is indexing?</vt:lpstr>
      <vt:lpstr>Indexing basics</vt:lpstr>
      <vt:lpstr>Slicing</vt:lpstr>
      <vt:lpstr>Miscellaneous array functions</vt:lpstr>
      <vt:lpstr>ARRAY OPERATIONS</vt:lpstr>
      <vt:lpstr>Operations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02 - Numpy</dc:title>
  <cp:lastModifiedBy>Hamed, Osama</cp:lastModifiedBy>
  <cp:revision>4</cp:revision>
  <dcterms:modified xsi:type="dcterms:W3CDTF">2025-08-21T07:27:53Z</dcterms:modified>
</cp:coreProperties>
</file>